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927CDD-8569-4E26-AD58-14008E3381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006F5-58D5-4534-87E3-4065C6EAFE0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305AE-2B93-4088-B9AC-F49ACEC15E2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2AE41-591A-4DF4-B52C-34D27A21213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EF73353-36AF-4FCF-9C0C-5313E7F71B04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0762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E77317-5D88-4EAB-8AEE-8D91EE21FD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882519-FBA5-4925-A168-BA52624B042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AC41BC5-DBDF-4E33-B9EB-1F47698D468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29A40-C1E9-4DFE-BD4D-FF453DB0924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C71C8-F7C3-4349-9685-E4501712E8A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4DB4D-2836-4665-B0C7-54BB2C92F2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28E96B3-A6EB-46BA-97B7-6A664F76B15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77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0EB58-CAD8-4CE6-8098-50F2581A0E5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5B693A2-47C2-49FA-991B-64D7241CB203}" type="slidenum">
              <a:t>1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6C062E-DD58-4A3E-9A29-DFB86EAF8CE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804B26-2563-4FF0-8B0D-729CA86E30E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1D49D-ACB7-409D-8877-386DFAE47D0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1D6E4D-5FF0-49D1-AA51-8C68C4147A43}" type="slidenum">
              <a:t>11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9BDD27-1A89-48DF-8BC4-FE73F8C9A1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031403-28B1-4B73-845F-3825FCD190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3E83B-9D3C-4EB6-BADA-817D9B31AA3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C9B9346-0B87-4CA2-A85D-EE2ED15A2F5D}" type="slidenum">
              <a:t>2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2D7EDB-9D05-4FF0-86CE-C52DF0CFFB8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FC2DAD-CBF3-4E5A-A95F-009EA4F64A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AB959-B27A-4987-A8F8-E75382E662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515B4FB-A462-48E1-BA66-E02F0135F9B7}" type="slidenum">
              <a:t>3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867A93-FDD6-41D9-8A95-9FAF94A6182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A20E85-CEAC-4C23-96AC-449423829C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EBC99-1E04-420F-8683-E758FDC925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9F2FD02-B8C6-4B7E-BD88-3FE6CED1784B}" type="slidenum">
              <a:t>4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87453A-C980-4CB4-B2FA-0043FAB4717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1EE243-1986-4103-B05D-68AD1C79FF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5D1D9-CA3B-430C-82AE-CA232BDD491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26A9646-11CA-4442-AFB2-7CDA13E76C2F}" type="slidenum">
              <a:t>5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8C486C-C571-48AF-87C8-1E330CCA59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B53626-A4B3-4F94-BBA2-2E8C4755B1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AFA7C-2BC6-433D-A4EC-B148FBC33F3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7886E8F-048B-499F-ABC0-EDDC52CB37B5}" type="slidenum">
              <a:t>7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0D1ADF-C7B5-4CD6-B4CE-AA3516CEAA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0C643F-894B-40EC-B0DD-83D7BC0FF4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58135-9A26-4CBD-AE8C-7198B8C669D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290DA1D-4D04-4B83-8194-52A798D8B94E}" type="slidenum">
              <a:t>8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ED0F3F-8E07-4C4A-9B7C-25152CD799A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30B08C-18E1-4508-A385-6A405839B3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FFBA5-D822-477B-BDD8-28C26361898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08ED9BE-BE93-42DF-9C72-5DAFDE4EE85F}" type="slidenum">
              <a:t>9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CC23AC-C472-4130-BCC9-DA0258740CE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B6AD93-D883-42B8-B614-DCEC24D9F1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60EBF-B058-4C09-9B23-DD83664673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D6380D0-6571-43A3-81F5-22C3952D963E}" type="slidenum">
              <a:t>10</a:t>
            </a:fld>
            <a:endParaRPr lang="pl-PL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45E12D-A024-47B0-AC41-A70180FFC31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9C9B5B-856C-483A-8ED6-7B4B25C40E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imes New Roman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354E-DD0C-4754-9720-31FC03BBF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DFF48-D094-494F-9A01-2D7C8D535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032A5-BF19-422D-9044-6855E078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1BDF8-69AB-44E8-9413-73F50472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93ADC-696A-4A7E-AC05-81B3E76F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A7F997-2A87-414C-9167-3B8866DF0FB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5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CEA9-9522-45FE-8926-1A240D7B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36840-1E65-4CA3-A2B2-0C4EE8E90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A387C-8F56-4071-A3C6-C601FF94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4B74E-78A1-4141-B16B-AFA23944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3E236-A897-403A-B333-27795471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79F201-B668-490C-A100-2328263A4AE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02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950C8-8D11-4DB7-98A8-8AF332112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3DC53-3DBB-419E-A189-EFB123D1B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486D8-38F1-453E-B74C-B7301732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254AC-57E5-4CDE-AD66-E45D17C3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0529-385C-4AC7-8AD8-DAA8E77A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AF4BC2-01D3-4859-A163-C3F540DC2BE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2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4C77-805E-41A3-BB52-80AC14BAE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D67BD-037A-442D-A6F9-B0B6250B2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48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4D14-776F-4827-9779-038DB6E1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82DFC-A2FB-4934-AB81-90C4E77D7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7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63F3-A53C-4597-B82F-282D149BE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2FFFC-BB1C-4E8B-A20F-E365FD8C0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4234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C662-9004-440B-B12D-981DC6B4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B3DC-F319-45BC-8E6F-D012FD050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2190D-08BD-4668-B74A-733FD0984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31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E36A-DDDE-4890-A98D-E5F8A700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73044-062B-4398-B470-29124EA88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09E65-A8AC-45AF-A416-7A6259872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FDD9B-A406-4334-AE90-72C63F6C2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DAEB0-5BD0-436B-8EB2-B3561554F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25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FF76-F7E5-43C9-AD19-B8BE3468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69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81964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7865-DE92-48FC-B24E-5D94C580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FED59-F293-4B83-9D30-A71ECFD3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E0CA7-7094-42E4-BF76-D46005C7C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02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DDD5-F1C3-445C-9954-1A90BEEFF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25E20-8600-4C94-B936-78885142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A6A2D-3E5B-4F29-AF1A-82AAEC21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FDAE1-4975-489F-AA2B-07E8E6D0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942B6-B496-4673-8924-00FFDC92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0A54D1-4B3E-4C94-A525-A7859852313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20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7CAB2-8064-42FC-A968-000D1DB9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72267-E793-42B9-9AED-0B03D55EB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AFDF1-8D60-41DB-96A7-55FA9D70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7420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CDF9-9E15-4BFB-B4EF-5D278F6B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DE62BF-332A-44F0-A476-A3B030E7F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66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88E18-D698-487C-9851-DD433FD0E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AB2DF-C6F0-4F8E-8EFF-478056AC9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E42E-013B-40F9-B11E-007CAA84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EB40E-2647-4BAC-A12D-71F83B469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2A9AA-2285-4965-98D8-568B1261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8B220-D68C-4E7C-8E31-70AA1DCC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5118-7DB6-41F0-B506-2FDECAB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9FC09E-0E12-4634-A62F-3442F6868B5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8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C6B7-F77F-4F0C-A6D8-36BD1883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91BE4-D7C4-4771-9E66-7AA262943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33473-5EA2-426C-8934-87324972C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67357-6BB5-43DD-BA30-0D1DEEFD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2B4CE-9D3D-40F6-B760-C3729698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6EBEA-FEC7-4310-BD8D-98A84F91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412EC0-6023-4043-BB8F-2C673E35D5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91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7DDA-A86B-43E5-8C58-1A8E7896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33060-6650-43EC-83F6-519BAE31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81170-B243-46BA-B391-4EB9B4A70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57B14-4126-42C2-941C-A47DD3D0D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7242FC-EFF2-4D79-8200-66792AAF3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FE7C74-A49E-497D-A978-7520381E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D2309-8EA1-4AF4-A118-EB20185F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BE6510-2839-41FB-9DD4-BF6BB61F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36AC3-7BE4-4C4D-B3AF-A5492EB821D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6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C78CC-6879-40BD-A000-70576509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B2835-98CB-4466-B1DB-96FF4846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F622E-0945-4001-BB32-4A0307A9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A96C6-FCDE-4390-BB29-58D5F49C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9E2C61-4907-45AF-922A-2971054FE43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7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5525B1-961A-4B4F-A0E2-F47DBC19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313F3-47CE-475A-87E2-BF125881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9E9F2-5349-40EC-83BF-A75249ED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C71488-A514-403A-9FA0-E8C43FF6972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51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DCE1-73D0-4EFD-B61A-DDAB0AFA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8E9E6-17FB-44AF-857A-2A4B61379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680E4-5E1E-4021-9B52-FCCA28F7A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52246-36A8-4B13-B5E0-3B642854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87EA2-522D-4FF2-92DC-7495E965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0B87A-45B4-47F7-ABBA-9AED126F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A9E8CF-C545-4FDD-8AF5-C181A6C52BB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47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EBBC-2553-4B06-8C88-2C19DAF67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3E363A-9B31-4F84-96FB-B4C4EF4AF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C4D97-A97F-440F-AB6A-31D12D2D3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6ECD5-72A8-413B-8391-652674BF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193E9-484D-44AF-B912-A06598AF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9DFAA-784C-4A52-A4DA-BC02882B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A9D497-6898-409C-9AB5-53892ABC9A7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99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988854-BC0D-4A1E-9B8A-DED27C005D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7CB74-1E78-4DD7-8A41-02D9AF54B2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B2A9C-83A9-4C82-89B3-FA189C9C2D9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E1016-44CE-4764-9A8F-18D0F911F5C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D9587-6E86-4FF6-A7B7-83C2B333E6D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6EE5CEF-D11E-43D6-A2B2-5AF62505D77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pl-PL" sz="2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l-PL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FC6045-159B-461D-8D84-F0AB0821BB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22245-F106-46F4-A003-1AFCAC6F8C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47DC50-CE1C-4A34-8108-DE328415C0D2}"/>
              </a:ext>
            </a:extLst>
          </p:cNvPr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F52640-73E0-4E49-AB66-164425DC69D5}"/>
              </a:ext>
            </a:extLst>
          </p:cNvPr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0">
        <a:tabLst/>
        <a:defRPr lang="pl-PL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quillace.uni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squillace.ku@gmail.com" TargetMode="External"/><Relationship Id="rId4" Type="http://schemas.openxmlformats.org/officeDocument/2006/relationships/hyperlink" Target="mailto:caterina.squillace.@uj.edu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94AD-D7DD-4EA3-B12A-7EC55F43B4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79" y="728834"/>
            <a:ext cx="8608320" cy="369332"/>
          </a:xfrm>
        </p:spPr>
        <p:txBody>
          <a:bodyPr>
            <a:spAutoFit/>
          </a:bodyPr>
          <a:lstStyle/>
          <a:p>
            <a:pPr lvl="0"/>
            <a:r>
              <a:rPr lang="pl-PL" dirty="0"/>
              <a:t>Katedra Przekładoznawstwa UJ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8C983-B54F-4250-BD16-5D704C4BA1F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53892" y="3946070"/>
            <a:ext cx="8772840" cy="738664"/>
          </a:xfrm>
        </p:spPr>
        <p:txBody>
          <a:bodyPr anchor="ctr">
            <a:spAutoFit/>
          </a:bodyPr>
          <a:lstStyle/>
          <a:p>
            <a:pPr lvl="0" indent="-216000" algn="ctr"/>
            <a:r>
              <a:rPr lang="pl-PL" dirty="0">
                <a:solidFill>
                  <a:srgbClr val="CCCCCC"/>
                </a:solidFill>
              </a:rPr>
              <a:t>Praktyki Studenckie</a:t>
            </a:r>
          </a:p>
          <a:p>
            <a:pPr lvl="0" indent="-216000" algn="ctr"/>
            <a:r>
              <a:rPr lang="pl-PL" dirty="0">
                <a:solidFill>
                  <a:srgbClr val="CCCCCC"/>
                </a:solidFill>
              </a:rPr>
              <a:t>Dla Studentów </a:t>
            </a:r>
            <a:r>
              <a:rPr lang="pl-PL">
                <a:solidFill>
                  <a:srgbClr val="CCCCCC"/>
                </a:solidFill>
              </a:rPr>
              <a:t>I roku</a:t>
            </a:r>
            <a:endParaRPr lang="pl-PL" dirty="0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7DD4-DE16-423A-8326-A064AC28C91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/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C86E2-A24D-4550-883D-4B42A0F23D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Czy praktyki muszą się odbywać w sposób ciągły, czy z przerwami?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Może być z przerwami, gdy jest to uzasadnione naturą wykonywanych zadań/praktyk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Co zrobić, gdy firma domaga się pracy w jej siedzibie lub na odległość w godzinach zajęć dydaktycznych?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Proszę to zgłosić Katedrze (opiekunowi praktyk) w celu stosowania odpowiedniego pisma wyjaśniającego do firmy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Czy w trakcie praktyk można wykonać dodatkową odpłatną pracę dla firmy, która przyjęła studenta jako praktykanta? 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Tak, ale jest to wyłącznie w gestii praktykanta i firmy oferującej dodatkową pracę.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8739-3384-4304-A162-5AE4121AE5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2800"/>
              <a:t> Kontakt do opiekuna praktyk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13B8C-6BC1-401B-8682-7201EEFA19B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Dr Caterina Squillace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>
                <a:hlinkClick r:id="rId3"/>
              </a:rPr>
              <a:t>squillace.uni@gmail.com</a:t>
            </a: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>
                <a:hlinkClick r:id="rId4"/>
              </a:rPr>
              <a:t>caterina.squillace.@uj.edu.pl</a:t>
            </a: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>
              <a:hlinkClick r:id="rId5"/>
            </a:endParaRP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Godziny dyżuru: </a:t>
            </a:r>
            <a:r>
              <a:rPr lang="pl-PL" sz="2800" dirty="0" err="1"/>
              <a:t>srody</a:t>
            </a:r>
            <a:r>
              <a:rPr lang="pl-PL" sz="2800" dirty="0"/>
              <a:t> 13-14 na MS </a:t>
            </a:r>
            <a:r>
              <a:rPr lang="pl-PL" sz="2800" dirty="0" err="1"/>
              <a:t>Teams</a:t>
            </a:r>
            <a:r>
              <a:rPr lang="pl-PL" sz="2800" dirty="0"/>
              <a:t> (w celu lepszego </a:t>
            </a:r>
            <a:r>
              <a:rPr lang="pl-PL" sz="2800" dirty="0" err="1"/>
              <a:t>zorganizawania</a:t>
            </a:r>
            <a:r>
              <a:rPr lang="pl-PL" sz="2800" dirty="0"/>
              <a:t> pracy podczas dyżuru uprzejmie proszę o wcześniejsze uzgodnienie dokładniej godziny i terminu drogą </a:t>
            </a:r>
            <a:r>
              <a:rPr lang="pl-PL" sz="2800" dirty="0" err="1"/>
              <a:t>emailową</a:t>
            </a:r>
            <a:r>
              <a:rPr lang="pl-PL" sz="2800" dirty="0"/>
              <a:t>)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 algn="ctr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DZIĘKUJĘ ZA UWAGĘ!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F8D3-3E0C-4D81-A7AD-48911CA8FB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2800"/>
              <a:t>Informacje ogólne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98739-4DA3-4C19-BA0B-54A992403D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9160" y="1655999"/>
            <a:ext cx="8772840" cy="49374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/>
              <a:t>Kiedy odbywają się praktyki?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/>
              <a:t>Na pierwszym roku Studiów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/>
              <a:t>W którym momencie roku akademickiego mogą się odbywać?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/>
              <a:t>W dowolnym momencie, ale godziny pracy w ramach praktyk nie mogą kolidować z zajęciami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8409-F695-4306-9BA1-9A6BAF0ECD7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3200"/>
              <a:t>Informacje ogólne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9B5B-0A97-4C54-994D-D27BDEE15F8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840" cy="507816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Gdzie można odbywać praktyki? Tylko w Polsce?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Można w dowolnym miejscu, zakładzie, biurze, kancelarii, wydawnictwie, korporacji, biurze festiwalowym itd. oferującym stanowisko pracy w charakterze tłumacza, weryfikatora, osoby zarządzającej projektem tłumaczeniowym, eksperta w zakresie komunikacji międzykulturowej itd.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Można je odbywać zarówno w Polsce jak i zagranicą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Jak długo trwają?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Min. 120 </a:t>
            </a:r>
            <a:r>
              <a:rPr lang="pl-PL" sz="2800"/>
              <a:t>godzin (6 </a:t>
            </a:r>
            <a:r>
              <a:rPr lang="pl-PL" sz="2800" dirty="0"/>
              <a:t>punktów ECTS)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041AB-7723-44ED-9172-02468C82C287}"/>
              </a:ext>
            </a:extLst>
          </p:cNvPr>
          <p:cNvSpPr txBox="1"/>
          <p:nvPr/>
        </p:nvSpPr>
        <p:spPr>
          <a:xfrm>
            <a:off x="648000" y="2015999"/>
            <a:ext cx="8706600" cy="14630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rPr>
              <a:t>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67F2-3254-4BF3-887D-7F00FA093F3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2800"/>
              <a:t>Informacje ogólne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F236-5600-459F-BEB7-A2D70E8FDD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Jakie dokumenty należy dostarczyć firmie oferującej praktyki?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Skierowanie na praktyki wystawi</a:t>
            </a:r>
            <a:r>
              <a:rPr lang="en-GB" sz="2800" dirty="0"/>
              <a:t>a</a:t>
            </a:r>
            <a:r>
              <a:rPr lang="pl-PL" sz="2800" dirty="0"/>
              <a:t> sekretariat Katedry</a:t>
            </a:r>
            <a:r>
              <a:rPr lang="en-GB" sz="2800" dirty="0"/>
              <a:t> a </a:t>
            </a:r>
            <a:r>
              <a:rPr lang="en-GB" sz="2800" dirty="0" err="1"/>
              <a:t>podpisuje</a:t>
            </a:r>
            <a:r>
              <a:rPr lang="en-GB" sz="2800" dirty="0"/>
              <a:t> </a:t>
            </a:r>
            <a:r>
              <a:rPr lang="en-GB" sz="2800" dirty="0" err="1"/>
              <a:t>opikun</a:t>
            </a:r>
            <a:r>
              <a:rPr lang="en-GB" sz="2800" dirty="0"/>
              <a:t> </a:t>
            </a:r>
            <a:r>
              <a:rPr lang="en-GB" sz="2800" dirty="0" err="1"/>
              <a:t>praktyk</a:t>
            </a: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8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Jakie dokumenty należy dostarczyć Katedrze po odbyciu praktyk?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Wyłącznie kartę praktyk</a:t>
            </a:r>
            <a:r>
              <a:rPr lang="en-GB" sz="2800" dirty="0"/>
              <a:t> </a:t>
            </a:r>
            <a:r>
              <a:rPr lang="en-GB" sz="2800" dirty="0" err="1"/>
              <a:t>zawieraj</a:t>
            </a:r>
            <a:r>
              <a:rPr lang="pl-PL" sz="2800" dirty="0"/>
              <a:t>ą</a:t>
            </a:r>
            <a:r>
              <a:rPr lang="en-GB" sz="2800" dirty="0"/>
              <a:t>c</a:t>
            </a:r>
            <a:r>
              <a:rPr lang="pl-PL" sz="2800" dirty="0"/>
              <a:t>ą</a:t>
            </a:r>
            <a:r>
              <a:rPr lang="en-GB" sz="2800" dirty="0"/>
              <a:t> </a:t>
            </a:r>
            <a:r>
              <a:rPr lang="en-GB" sz="2800" dirty="0" err="1"/>
              <a:t>opis</a:t>
            </a:r>
            <a:r>
              <a:rPr lang="pl-PL" sz="2800" dirty="0"/>
              <a:t> wykonanych zadań oraz ich czas trwania (KONIECZNIE podając ilość godzin)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E67E-10B7-41FC-BF88-7CC8FDEE62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/>
              <a:t>Informacje ogólne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B596-6D80-4332-9E8C-50B6D92B19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66906" y="913500"/>
            <a:ext cx="8772840" cy="5549760"/>
          </a:xfrm>
        </p:spPr>
        <p:txBody>
          <a:bodyPr/>
          <a:lstStyle/>
          <a:p>
            <a:pPr lvl="0"/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Na podstawie czego wybrać firmę/biuro?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- listy firm/ biur/instytucji, które zawarły z Katedrą stosowną umowę (umowę podpisuje Kierownik Katedry)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- we własnym zakresie (ale najlepiej po konsultacji z opiekunem praktyk).</a:t>
            </a:r>
          </a:p>
          <a:p>
            <a:r>
              <a:rPr lang="pl-PL" sz="2000" dirty="0"/>
              <a:t>Warto praktyki wykonać po podpisaniu umowy między firmą a Katedrą</a:t>
            </a:r>
          </a:p>
          <a:p>
            <a:r>
              <a:rPr lang="pl-PL" sz="2000" dirty="0">
                <a:solidFill>
                  <a:schemeClr val="bg2"/>
                </a:solidFill>
                <a:effectLst/>
                <a:latin typeface="Thorndale"/>
              </a:rPr>
              <a:t>Podpisanie Porozumienia skutecznie zapobiega nadużyciom przez te firmy, których wymagania odbiegają od tych ustalonych w treści umowy.</a:t>
            </a:r>
          </a:p>
          <a:p>
            <a:r>
              <a:rPr lang="pl-PL" sz="2000" dirty="0">
                <a:solidFill>
                  <a:schemeClr val="bg2"/>
                </a:solidFill>
                <a:effectLst/>
                <a:latin typeface="Thorndale"/>
              </a:rPr>
              <a:t>Warto również wykupić ubezpieczenie na czas trwania Praktyk od nieszczęśliwych wypadków, bowiem UJ  nie zapewnia studentom ubezpieczenie od nieszczęśliwych wypadków.</a:t>
            </a: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39088E-B88B-49F3-BFB8-F7CA9B8EEE25}"/>
              </a:ext>
            </a:extLst>
          </p:cNvPr>
          <p:cNvSpPr txBox="1"/>
          <p:nvPr/>
        </p:nvSpPr>
        <p:spPr>
          <a:xfrm>
            <a:off x="805913" y="2174253"/>
            <a:ext cx="878753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</a:rPr>
              <a:t>Czy należy składać sprawozdanie z praktyk?</a:t>
            </a:r>
          </a:p>
          <a:p>
            <a:r>
              <a:rPr lang="pl-PL" dirty="0">
                <a:solidFill>
                  <a:schemeClr val="bg2"/>
                </a:solidFill>
              </a:rPr>
              <a:t>Nie, ale zachęcamy do przekazania </a:t>
            </a:r>
            <a:r>
              <a:rPr lang="pl-PL" dirty="0" err="1">
                <a:solidFill>
                  <a:schemeClr val="bg2"/>
                </a:solidFill>
              </a:rPr>
              <a:t>feedback'u</a:t>
            </a:r>
            <a:r>
              <a:rPr lang="pl-PL" dirty="0">
                <a:solidFill>
                  <a:schemeClr val="bg2"/>
                </a:solidFill>
              </a:rPr>
              <a:t> drogą mailową o nabytym (bądź nienabytym) doświadczeniu opiekunowi praktyk</a:t>
            </a:r>
          </a:p>
          <a:p>
            <a:endParaRPr lang="pl-PL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/>
                </a:solidFill>
              </a:rPr>
              <a:t>Do kiedy można zaliczyć praktyki?</a:t>
            </a:r>
          </a:p>
          <a:p>
            <a:r>
              <a:rPr lang="pl-PL" dirty="0">
                <a:solidFill>
                  <a:schemeClr val="bg2"/>
                </a:solidFill>
              </a:rPr>
              <a:t> Kartę praktyk należy składać w sekretariacie najpóźniej do dnia 15 września</a:t>
            </a: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32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0FA8-0B0C-4F6F-BAE1-DE08170D1E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2800"/>
              <a:t>Ramowy program praktyk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03FDC-81D9-45B2-A533-F9D19900E58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228600">
              <a:lnSpc>
                <a:spcPct val="150000"/>
              </a:lnSpc>
            </a:pPr>
            <a:r>
              <a:rPr lang="pl-PL" sz="2000" b="1" dirty="0"/>
              <a:t>1. Wykonywanie tłumaczeń pisemnych tekstów użytkowych.</a:t>
            </a:r>
          </a:p>
          <a:p>
            <a:pPr marL="457200" lvl="0" indent="-228600">
              <a:lnSpc>
                <a:spcPct val="150000"/>
              </a:lnSpc>
            </a:pPr>
            <a:r>
              <a:rPr lang="pl-PL" sz="2000" b="1" dirty="0"/>
              <a:t>2. Edycja tłumaczeń już wykonanych pod kątem poprawności stylistycznej oraz formatowania tekstu</a:t>
            </a:r>
          </a:p>
          <a:p>
            <a:pPr marL="457200" lvl="0" indent="-228600">
              <a:lnSpc>
                <a:spcPct val="150000"/>
              </a:lnSpc>
            </a:pPr>
            <a:r>
              <a:rPr lang="pl-PL" sz="2000" b="1" dirty="0"/>
              <a:t>3. Przygotowanie tekstów do publikacji/przekazanie klientowi</a:t>
            </a:r>
          </a:p>
          <a:p>
            <a:pPr marL="457200" lvl="0" indent="-228600">
              <a:lnSpc>
                <a:spcPct val="150000"/>
              </a:lnSpc>
            </a:pPr>
            <a:r>
              <a:rPr lang="pl-PL" sz="2000" b="1" dirty="0"/>
              <a:t>4. Przygotowanie dokumentacji/obsługa korespondencji mailowej z klientem obcojęzycznym.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8C2C-A8E1-4AED-BEAC-435F789CA1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3200" dirty="0"/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9AC5D-3BAF-413D-BED8-89756A5ED1A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40879" y="1131808"/>
            <a:ext cx="8772840" cy="49374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800" dirty="0"/>
              <a:t>Gdy </a:t>
            </a:r>
            <a:r>
              <a:rPr lang="pl-PL" sz="2000" dirty="0"/>
              <a:t>student na co dzień pracuje na stanowisku podobnym do tych wymienionych w programie ramowym , można pracę tę zaliczyć jako praktyki?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Tak, może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Gdy student wykonał pracę w wymaganym wymiarze i na stanowisku podobnym do tych przewidzianych w programie ramowym ale przed rozpoczęciem Studiów, może ją zaliczyć jako praktyki?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Tak, w przypadku gdy wykonał pracę po wpisie na Studia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W jakich przypadkach prace wykonane w kancelarii prawnej/podatkowej, w korporacji, w Instytucie Kultury, teatrze itd. można zaliczyć jako praktyki? W przypadku gdy praca polega na tłumaczeniach tekstów pisemnie lub ustnie, prowadzenie korespondencji, sporządzenia dokumentów w języku polskim i obcym, prowadzenia rozmów/negocjacji z klientami/interesantami w języku obcym i podobnego zakresu kompetencji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F910-A12B-419F-B5E0-D7DF1CAA51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ctr"/>
            <a:r>
              <a:rPr lang="pl-PL" sz="2800"/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4560C-1596-4545-A78A-316C5E267C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91160" y="2015999"/>
            <a:ext cx="8772840" cy="49374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Co zrobić, gdy warunki pracy w firmie oferującej praktyki nie odpowiada wstępnym ustaleniom/uzgodnieniom?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Należy to zgłosić Katedrze (opiekunowi praktyk), która na podstawie podpisanej z firmą umowy będzie mogła domagać się wyjaśnień od firmy nieprzestrzegających zasad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Czy można otrzymać wynagrodzenie za praktyki?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Praktyki są z natury bezpłatne, ale gdy firma chcę oferować wynagrodzenie jest to możliwe na podstawie odrębnych uzgodnień ustalonych między firmą a praktykantem.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sz="2000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pl-PL" sz="2000" dirty="0"/>
              <a:t>Co zrobić jeśli firma oferująca praktyki rozlicza je w sposób inny niż godzinowy?</a:t>
            </a:r>
          </a:p>
          <a:p>
            <a:pPr lvl="0">
              <a:buClr>
                <a:srgbClr val="E6E6E6"/>
              </a:buClr>
              <a:buSzPct val="45000"/>
            </a:pPr>
            <a:r>
              <a:rPr lang="pl-PL" sz="2000" dirty="0"/>
              <a:t>Należy prosić o przeliczenie rozliczonej pracy w sposób godzinowy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dirty="0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pl-PL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745</Words>
  <Application>Microsoft Office PowerPoint</Application>
  <PresentationFormat>Custom</PresentationFormat>
  <Paragraphs>90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Albany</vt:lpstr>
      <vt:lpstr>Arial</vt:lpstr>
      <vt:lpstr>Calibri</vt:lpstr>
      <vt:lpstr>StarSymbol</vt:lpstr>
      <vt:lpstr>Thorndale</vt:lpstr>
      <vt:lpstr>Times New Roman</vt:lpstr>
      <vt:lpstr>Domyślnie</vt:lpstr>
      <vt:lpstr>lyt-darkblue</vt:lpstr>
      <vt:lpstr>Katedra Przekładoznawstwa UJ</vt:lpstr>
      <vt:lpstr>Informacje ogólne</vt:lpstr>
      <vt:lpstr>Informacje ogólne</vt:lpstr>
      <vt:lpstr>Informacje ogólne</vt:lpstr>
      <vt:lpstr>Informacje ogólne</vt:lpstr>
      <vt:lpstr>PowerPoint Presentation</vt:lpstr>
      <vt:lpstr>Ramowy program praktyk</vt:lpstr>
      <vt:lpstr>Q&amp;A</vt:lpstr>
      <vt:lpstr>Q&amp;A</vt:lpstr>
      <vt:lpstr>Q&amp;A</vt:lpstr>
      <vt:lpstr> Kontakt do opiekuna praktyk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Przekładoznawstwa UJ</dc:title>
  <dc:creator>m</dc:creator>
  <cp:lastModifiedBy>Caterina Squillace</cp:lastModifiedBy>
  <cp:revision>28</cp:revision>
  <dcterms:created xsi:type="dcterms:W3CDTF">2016-11-22T18:48:21Z</dcterms:created>
  <dcterms:modified xsi:type="dcterms:W3CDTF">2021-06-21T11:23:20Z</dcterms:modified>
</cp:coreProperties>
</file>