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71" r:id="rId9"/>
    <p:sldId id="262" r:id="rId10"/>
    <p:sldId id="263" r:id="rId11"/>
    <p:sldId id="264" r:id="rId12"/>
    <p:sldId id="265" r:id="rId13"/>
    <p:sldId id="266" r:id="rId14"/>
    <p:sldId id="267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0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E894-2378-404C-9594-F372C045266C}" type="datetimeFigureOut">
              <a:rPr lang="pl-PL" smtClean="0"/>
              <a:pPr/>
              <a:t>2015-03-29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7FE8-F702-4EBF-AC6F-F13CFCF3017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8000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E894-2378-404C-9594-F372C045266C}" type="datetimeFigureOut">
              <a:rPr lang="pl-PL" smtClean="0"/>
              <a:pPr/>
              <a:t>2015-03-29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7FE8-F702-4EBF-AC6F-F13CFCF301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8000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E894-2378-404C-9594-F372C045266C}" type="datetimeFigureOut">
              <a:rPr lang="pl-PL" smtClean="0"/>
              <a:pPr/>
              <a:t>2015-03-29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7FE8-F702-4EBF-AC6F-F13CFCF301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8000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E894-2378-404C-9594-F372C045266C}" type="datetimeFigureOut">
              <a:rPr lang="pl-PL" smtClean="0"/>
              <a:pPr/>
              <a:t>2015-03-29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7FE8-F702-4EBF-AC6F-F13CFCF301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8000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E894-2378-404C-9594-F372C045266C}" type="datetimeFigureOut">
              <a:rPr lang="pl-PL" smtClean="0"/>
              <a:pPr/>
              <a:t>2015-03-29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7FE8-F702-4EBF-AC6F-F13CFCF301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8000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E894-2378-404C-9594-F372C045266C}" type="datetimeFigureOut">
              <a:rPr lang="pl-PL" smtClean="0"/>
              <a:pPr/>
              <a:t>2015-03-29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7FE8-F702-4EBF-AC6F-F13CFCF301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8000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E894-2378-404C-9594-F372C045266C}" type="datetimeFigureOut">
              <a:rPr lang="pl-PL" smtClean="0"/>
              <a:pPr/>
              <a:t>2015-03-29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7FE8-F702-4EBF-AC6F-F13CFCF301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8000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E894-2378-404C-9594-F372C045266C}" type="datetimeFigureOut">
              <a:rPr lang="pl-PL" smtClean="0"/>
              <a:pPr/>
              <a:t>2015-03-29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7FE8-F702-4EBF-AC6F-F13CFCF301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8000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E894-2378-404C-9594-F372C045266C}" type="datetimeFigureOut">
              <a:rPr lang="pl-PL" smtClean="0"/>
              <a:pPr/>
              <a:t>2015-03-29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7FE8-F702-4EBF-AC6F-F13CFCF301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8000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E894-2378-404C-9594-F372C045266C}" type="datetimeFigureOut">
              <a:rPr lang="pl-PL" smtClean="0"/>
              <a:pPr/>
              <a:t>2015-03-29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7FE8-F702-4EBF-AC6F-F13CFCF3017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Prostokąt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Tm="8000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AADE894-2378-404C-9594-F372C045266C}" type="datetimeFigureOut">
              <a:rPr lang="pl-PL" smtClean="0"/>
              <a:pPr/>
              <a:t>2015-03-29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FF17FE8-F702-4EBF-AC6F-F13CFCF301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8000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AADE894-2378-404C-9594-F372C045266C}" type="datetimeFigureOut">
              <a:rPr lang="pl-PL" smtClean="0"/>
              <a:pPr/>
              <a:t>2015-03-29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FF17FE8-F702-4EBF-AC6F-F13CFCF3017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Tm="8000">
    <p:pull dir="d"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Monika\Downloads\CumbiaNoFrillsFaster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/>
              <a:t>Katedra do Badań nad Przekładem </a:t>
            </a:r>
            <a:br>
              <a:rPr lang="pl-PL" sz="4000" dirty="0" smtClean="0"/>
            </a:br>
            <a:r>
              <a:rPr lang="pl-PL" sz="4000" dirty="0" smtClean="0"/>
              <a:t>i Komunikacją Międzykulturową</a:t>
            </a:r>
            <a:endParaRPr lang="pl-PL" sz="4000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685800" y="5373216"/>
            <a:ext cx="8077200" cy="1080120"/>
          </a:xfrm>
        </p:spPr>
        <p:txBody>
          <a:bodyPr/>
          <a:lstStyle/>
          <a:p>
            <a:pPr lvl="0"/>
            <a:r>
              <a:rPr lang="pl-PL" dirty="0" smtClean="0"/>
              <a:t>Studia magisterskie II stopnia, studia podyplomowe, kursy dla tłumaczy</a:t>
            </a:r>
          </a:p>
          <a:p>
            <a:endParaRPr lang="pl-PL" dirty="0"/>
          </a:p>
        </p:txBody>
      </p:sp>
      <p:sp>
        <p:nvSpPr>
          <p:cNvPr id="5" name="Podtytuł 2"/>
          <p:cNvSpPr txBox="1">
            <a:spLocks/>
          </p:cNvSpPr>
          <p:nvPr/>
        </p:nvSpPr>
        <p:spPr>
          <a:xfrm>
            <a:off x="685800" y="2348880"/>
            <a:ext cx="8077200" cy="979536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CumbiaNoFrillsFaste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dirty="0" smtClean="0"/>
              <a:t>Katedra do Badań nad Przekładem </a:t>
            </a:r>
            <a:br>
              <a:rPr lang="pl-PL" sz="4000" dirty="0" smtClean="0"/>
            </a:br>
            <a:r>
              <a:rPr lang="pl-PL" sz="4000" dirty="0" smtClean="0"/>
              <a:t>i Komunikacją Międzykulturową</a:t>
            </a:r>
            <a:endParaRPr lang="pl-PL" sz="4000" dirty="0"/>
          </a:p>
        </p:txBody>
      </p:sp>
      <p:pic>
        <p:nvPicPr>
          <p:cNvPr id="4" name="Symbol zastępczy zawartości 3" descr="audiodekrypcja f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2180" y="1774825"/>
            <a:ext cx="6939640" cy="4625975"/>
          </a:xfrm>
        </p:spPr>
      </p:pic>
    </p:spTree>
  </p:cSld>
  <p:clrMapOvr>
    <a:masterClrMapping/>
  </p:clrMapOvr>
  <p:transition advTm="8000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dirty="0" smtClean="0"/>
              <a:t>Katedra do Badań nad Przekładem </a:t>
            </a:r>
            <a:br>
              <a:rPr lang="pl-PL" sz="4000" dirty="0" smtClean="0"/>
            </a:br>
            <a:r>
              <a:rPr lang="pl-PL" sz="4000" dirty="0" smtClean="0"/>
              <a:t>i Komunikacją Międzykulturową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Prowadzimy badania... ale nie ograniczamy się wyłącznie do teorii! Działamy też w praktyce: prowadzimy szkolenia, współpracujemy z Festiwalem Muzyki Filmowej i... budujemy specjalną aplikację </a:t>
            </a:r>
            <a:r>
              <a:rPr lang="pl-PL" dirty="0" err="1" smtClean="0"/>
              <a:t>OpenArt</a:t>
            </a:r>
            <a:r>
              <a:rPr lang="pl-PL" dirty="0" smtClean="0"/>
              <a:t>, dzięki której łatwiej i przyjemniej będzie się zwiedzać muzea. Też nie sądziliśmy, że takie cuda można robić będąc filologiem!</a:t>
            </a:r>
            <a:endParaRPr lang="pl-PL" dirty="0"/>
          </a:p>
        </p:txBody>
      </p:sp>
    </p:spTree>
  </p:cSld>
  <p:clrMapOvr>
    <a:masterClrMapping/>
  </p:clrMapOvr>
  <p:transition advTm="8000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dirty="0" smtClean="0"/>
              <a:t>Katedra do Badań nad Przekładem </a:t>
            </a:r>
            <a:br>
              <a:rPr lang="pl-PL" sz="4000" dirty="0" smtClean="0"/>
            </a:br>
            <a:r>
              <a:rPr lang="pl-PL" sz="4000" dirty="0" smtClean="0"/>
              <a:t>i Komunikacją Międzykulturową</a:t>
            </a:r>
            <a:endParaRPr lang="pl-PL" sz="4000" dirty="0"/>
          </a:p>
        </p:txBody>
      </p:sp>
      <p:pic>
        <p:nvPicPr>
          <p:cNvPr id="4" name="Symbol zastępczy zawartości 3" descr="open art f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7076" y="1484785"/>
            <a:ext cx="8060610" cy="5373216"/>
          </a:xfrm>
        </p:spPr>
      </p:pic>
    </p:spTree>
  </p:cSld>
  <p:clrMapOvr>
    <a:masterClrMapping/>
  </p:clrMapOvr>
  <p:transition advTm="8000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dirty="0" smtClean="0"/>
              <a:t>Katedra do Badań nad Przekładem </a:t>
            </a:r>
            <a:br>
              <a:rPr lang="pl-PL" sz="4000" dirty="0" smtClean="0"/>
            </a:br>
            <a:r>
              <a:rPr lang="pl-PL" sz="4000" dirty="0" smtClean="0"/>
              <a:t>i Komunikacją Międzykulturową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Wszystko, co chcielibyście wiedzieć o tym, jak prowadzimy zajęcia, a baliście się zapytać. </a:t>
            </a:r>
          </a:p>
          <a:p>
            <a:pPr>
              <a:buNone/>
            </a:pPr>
            <a:r>
              <a:rPr lang="pl-PL" dirty="0" smtClean="0"/>
              <a:t>W Katedrze do Badań nad Przekładem i Komunikacją Międzykulturową nie zawsze siedzimy za biurkami ; )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advTm="8000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dirty="0" smtClean="0"/>
              <a:t>Katedra do Badań nad Przekładem </a:t>
            </a:r>
            <a:br>
              <a:rPr lang="pl-PL" sz="4000" dirty="0" smtClean="0"/>
            </a:br>
            <a:r>
              <a:rPr lang="pl-PL" sz="4000" dirty="0" smtClean="0"/>
              <a:t>i Komunikacją Międzykulturową</a:t>
            </a:r>
            <a:endParaRPr lang="pl-PL" sz="4000" dirty="0"/>
          </a:p>
        </p:txBody>
      </p:sp>
      <p:pic>
        <p:nvPicPr>
          <p:cNvPr id="4" name="Symbol zastępczy zawartości 3" descr="nieszablonowe zajęcia f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2180" y="1774825"/>
            <a:ext cx="6939640" cy="4625975"/>
          </a:xfrm>
        </p:spPr>
      </p:pic>
    </p:spTree>
  </p:cSld>
  <p:clrMapOvr>
    <a:masterClrMapping/>
  </p:clrMapOvr>
  <p:transition advTm="8000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dirty="0" smtClean="0"/>
              <a:t>Katedra do Badań nad Przekładem </a:t>
            </a:r>
            <a:br>
              <a:rPr lang="pl-PL" sz="4000" dirty="0" smtClean="0"/>
            </a:br>
            <a:r>
              <a:rPr lang="pl-PL" sz="4000" dirty="0" smtClean="0"/>
              <a:t>i Komunikacją Międzykulturową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Międzynarodowy Dzień Tłumacza – i ty też możesz uczestniczyć w naszych imprezach. Organizujemy wykłady, pokazy filmów, konkursy. Zapraszamy studentów, licealistów i uczniów gimnazjów. </a:t>
            </a:r>
          </a:p>
          <a:p>
            <a:pPr>
              <a:buNone/>
            </a:pPr>
            <a:r>
              <a:rPr lang="pl-PL" dirty="0" smtClean="0"/>
              <a:t>Koło Naukowe Studentów Katedry prowadzi lekcje języka angielskiego dla uczniów. Zapraszamy klasy wraz z nauczycielami!</a:t>
            </a:r>
            <a:endParaRPr lang="pl-PL" dirty="0"/>
          </a:p>
        </p:txBody>
      </p:sp>
    </p:spTree>
  </p:cSld>
  <p:clrMapOvr>
    <a:masterClrMapping/>
  </p:clrMapOvr>
  <p:transition advTm="8000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dirty="0" smtClean="0"/>
              <a:t>Katedra do Badań nad Przekładem </a:t>
            </a:r>
            <a:br>
              <a:rPr lang="pl-PL" sz="4000" dirty="0" smtClean="0"/>
            </a:br>
            <a:r>
              <a:rPr lang="pl-PL" sz="4000" dirty="0" smtClean="0"/>
              <a:t>i Komunikacją Międzykulturową</a:t>
            </a:r>
            <a:endParaRPr lang="pl-PL" sz="4000" dirty="0"/>
          </a:p>
        </p:txBody>
      </p:sp>
      <p:pic>
        <p:nvPicPr>
          <p:cNvPr id="4" name="Symbol zastępczy zawartości 3" descr="Traduttore f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7865626" cy="4916016"/>
          </a:xfrm>
        </p:spPr>
      </p:pic>
    </p:spTree>
  </p:cSld>
  <p:clrMapOvr>
    <a:masterClrMapping/>
  </p:clrMapOvr>
  <p:transition advTm="8000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dirty="0" smtClean="0"/>
              <a:t>Katedra do Badań nad Przekładem </a:t>
            </a:r>
            <a:br>
              <a:rPr lang="pl-PL" sz="4000" dirty="0" smtClean="0"/>
            </a:br>
            <a:r>
              <a:rPr lang="pl-PL" sz="4000" dirty="0" smtClean="0"/>
              <a:t>i Komunikacją Międzykulturową</a:t>
            </a:r>
            <a:endParaRPr lang="pl-PL" sz="40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Kształcimy tłumaczy!  Zapraszamy na studia: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magisterskie II stopnia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podyplomowe dla tłumaczy konferencyjnych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podyplomowe dla tłumaczy specjalistycznych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kursy dla tłumaczy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b="1" dirty="0" smtClean="0"/>
              <a:t>Twoja przygoda z Wydziałem Filologicznym dopiero się zaczyna.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advTm="8000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dirty="0" smtClean="0"/>
              <a:t>Katedra do Badań nad Przekładem </a:t>
            </a:r>
            <a:br>
              <a:rPr lang="pl-PL" sz="4000" dirty="0" smtClean="0"/>
            </a:br>
            <a:r>
              <a:rPr lang="pl-PL" sz="4000" dirty="0" smtClean="0"/>
              <a:t>i Komunikacją Międzykulturową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i="1" dirty="0" smtClean="0"/>
              <a:t>Chcesz zostać tłumaczem pisemnym albo konferencyjnym? </a:t>
            </a:r>
          </a:p>
          <a:p>
            <a:pPr>
              <a:buNone/>
            </a:pPr>
            <a:r>
              <a:rPr lang="pl-PL" i="1" dirty="0" smtClean="0"/>
              <a:t>Ukończyłeś studia licencjackie i znasz języki obce?</a:t>
            </a:r>
          </a:p>
          <a:p>
            <a:pPr>
              <a:buNone/>
            </a:pPr>
            <a:r>
              <a:rPr lang="pl-PL" i="1" dirty="0" smtClean="0"/>
              <a:t>U nas możesz podjąć studia magisterskie:</a:t>
            </a:r>
          </a:p>
          <a:p>
            <a:pPr>
              <a:buNone/>
            </a:pPr>
            <a:r>
              <a:rPr lang="pl-PL" b="1" i="1" dirty="0" smtClean="0"/>
              <a:t>LINGWISTYKA  - </a:t>
            </a:r>
            <a:r>
              <a:rPr lang="pl-PL" i="1" dirty="0" smtClean="0"/>
              <a:t>specjalność: </a:t>
            </a:r>
          </a:p>
          <a:p>
            <a:pPr>
              <a:buNone/>
            </a:pPr>
            <a:r>
              <a:rPr lang="pl-PL" b="1" i="1" dirty="0" smtClean="0"/>
              <a:t>przekład  i komunikacja międzykulturowa</a:t>
            </a:r>
            <a:endParaRPr lang="pl-PL" b="1" dirty="0"/>
          </a:p>
        </p:txBody>
      </p:sp>
    </p:spTree>
  </p:cSld>
  <p:clrMapOvr>
    <a:masterClrMapping/>
  </p:clrMapOvr>
  <p:transition advTm="8000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dirty="0" smtClean="0"/>
              <a:t>Katedra do Badań nad Przekładem </a:t>
            </a:r>
            <a:br>
              <a:rPr lang="pl-PL" sz="4000" dirty="0" smtClean="0"/>
            </a:br>
            <a:r>
              <a:rPr lang="pl-PL" sz="4000" dirty="0" smtClean="0"/>
              <a:t>i Komunikacją Międzykulturową</a:t>
            </a:r>
            <a:endParaRPr lang="pl-PL" sz="4000" dirty="0"/>
          </a:p>
        </p:txBody>
      </p:sp>
      <p:pic>
        <p:nvPicPr>
          <p:cNvPr id="4" name="Symbol zastępczy zawartości 3" descr="Kolaż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502405"/>
            <a:ext cx="8568952" cy="5355594"/>
          </a:xfrm>
        </p:spPr>
      </p:pic>
    </p:spTree>
  </p:cSld>
  <p:clrMapOvr>
    <a:masterClrMapping/>
  </p:clrMapOvr>
  <p:transition advTm="8000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dirty="0" smtClean="0"/>
              <a:t>Katedra do Badań nad Przekładem </a:t>
            </a:r>
            <a:br>
              <a:rPr lang="pl-PL" sz="4000" dirty="0" smtClean="0"/>
            </a:br>
            <a:r>
              <a:rPr lang="pl-PL" sz="4000" dirty="0" smtClean="0"/>
              <a:t>i Komunikacją Międzykulturową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i="1" dirty="0" smtClean="0"/>
              <a:t>W Katedrze tłumaczymy z angielskiego, francuskiego, niemieckiego, hiszpańskiego, rosyjskiego, ukraińskiego, włoskiego  – główny nacisk kładziemy na praktykę przekładu oraz połączenie jej z teorią. </a:t>
            </a:r>
            <a:endParaRPr lang="pl-PL" dirty="0"/>
          </a:p>
        </p:txBody>
      </p:sp>
      <p:pic>
        <p:nvPicPr>
          <p:cNvPr id="1026" name="Picture 2" descr="C:\Users\Monika\Pictures\Dzień Tłumacza 2014\DZIEŃ TŁUMACZA 2013\angielski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869160"/>
            <a:ext cx="952500" cy="952500"/>
          </a:xfrm>
          <a:prstGeom prst="rect">
            <a:avLst/>
          </a:prstGeom>
          <a:noFill/>
        </p:spPr>
      </p:pic>
      <p:pic>
        <p:nvPicPr>
          <p:cNvPr id="1027" name="Picture 3" descr="C:\Users\Monika\Pictures\Dzień Tłumacza 2014\DZIEŃ TŁUMACZA 2013\hiszpański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869160"/>
            <a:ext cx="952500" cy="952500"/>
          </a:xfrm>
          <a:prstGeom prst="rect">
            <a:avLst/>
          </a:prstGeom>
          <a:noFill/>
        </p:spPr>
      </p:pic>
      <p:pic>
        <p:nvPicPr>
          <p:cNvPr id="1028" name="Picture 4" descr="C:\Users\Monika\Pictures\Dzień Tłumacza 2014\DZIEŃ TŁUMACZA 2013\niemiecki1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941168"/>
            <a:ext cx="952500" cy="952500"/>
          </a:xfrm>
          <a:prstGeom prst="rect">
            <a:avLst/>
          </a:prstGeom>
          <a:noFill/>
        </p:spPr>
      </p:pic>
      <p:pic>
        <p:nvPicPr>
          <p:cNvPr id="1029" name="Picture 5" descr="C:\Users\Monika\Pictures\Dzień Tłumacza 2014\DZIEŃ TŁUMACZA 2013\włoski1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869160"/>
            <a:ext cx="1080120" cy="1080120"/>
          </a:xfrm>
          <a:prstGeom prst="rect">
            <a:avLst/>
          </a:prstGeom>
          <a:noFill/>
        </p:spPr>
      </p:pic>
      <p:pic>
        <p:nvPicPr>
          <p:cNvPr id="1030" name="Picture 6" descr="C:\Users\Monika\Pictures\Dzień Tłumacza 2014\DZIEŃ TŁUMACZA 2013\rosyjski1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4581128"/>
            <a:ext cx="1240532" cy="1240532"/>
          </a:xfrm>
          <a:prstGeom prst="rect">
            <a:avLst/>
          </a:prstGeom>
          <a:noFill/>
        </p:spPr>
      </p:pic>
      <p:pic>
        <p:nvPicPr>
          <p:cNvPr id="1032" name="Picture 8" descr="C:\Users\Monika\Pictures\Dzień Tłumacza 2014\DZIEŃ TŁUMACZA 2013\ukraina1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4941168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ransition advTm="8000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52728"/>
          </a:xfrm>
        </p:spPr>
        <p:txBody>
          <a:bodyPr>
            <a:noAutofit/>
          </a:bodyPr>
          <a:lstStyle/>
          <a:p>
            <a:r>
              <a:rPr lang="pl-PL" sz="4000" dirty="0" smtClean="0"/>
              <a:t>Katedra do Badań nad Przekładem </a:t>
            </a:r>
            <a:br>
              <a:rPr lang="pl-PL" sz="4000" dirty="0" smtClean="0"/>
            </a:br>
            <a:r>
              <a:rPr lang="pl-PL" sz="4000" dirty="0" smtClean="0"/>
              <a:t>i Komunikacją Międzykulturową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i="1" dirty="0" smtClean="0"/>
              <a:t>Studia prowadzimy we współpracy </a:t>
            </a:r>
          </a:p>
          <a:p>
            <a:pPr>
              <a:buNone/>
            </a:pPr>
            <a:r>
              <a:rPr lang="pl-PL" i="1" dirty="0" smtClean="0"/>
              <a:t>z międzynarodowymi instytucjami, </a:t>
            </a:r>
          </a:p>
          <a:p>
            <a:pPr>
              <a:buNone/>
            </a:pPr>
            <a:r>
              <a:rPr lang="pl-PL" i="1" dirty="0" smtClean="0"/>
              <a:t>takimi jak Komisja Europejska i Parlament </a:t>
            </a:r>
          </a:p>
          <a:p>
            <a:pPr>
              <a:buNone/>
            </a:pPr>
            <a:r>
              <a:rPr lang="pl-PL" i="1" dirty="0" smtClean="0"/>
              <a:t>Europejski. Istotnym elementem działalności </a:t>
            </a:r>
          </a:p>
          <a:p>
            <a:pPr>
              <a:buNone/>
            </a:pPr>
            <a:r>
              <a:rPr lang="pl-PL" i="1" dirty="0" smtClean="0"/>
              <a:t>Katedry są też badania naukowe dotyczące </a:t>
            </a:r>
          </a:p>
          <a:p>
            <a:pPr>
              <a:buNone/>
            </a:pPr>
            <a:r>
              <a:rPr lang="pl-PL" i="1" dirty="0" smtClean="0"/>
              <a:t>przekładu pisemnego i ustnego, tłumaczenia </a:t>
            </a:r>
          </a:p>
          <a:p>
            <a:pPr>
              <a:buNone/>
            </a:pPr>
            <a:r>
              <a:rPr lang="pl-PL" i="1" dirty="0" smtClean="0"/>
              <a:t>audiowizualnego i </a:t>
            </a:r>
            <a:r>
              <a:rPr lang="pl-PL" i="1" dirty="0" err="1" smtClean="0"/>
              <a:t>audiodeskrypcji</a:t>
            </a:r>
            <a:r>
              <a:rPr lang="pl-PL" i="1" dirty="0" smtClean="0"/>
              <a:t> oraz komunikacji  międzykulturowej. </a:t>
            </a:r>
            <a:endParaRPr lang="pl-PL" dirty="0"/>
          </a:p>
        </p:txBody>
      </p:sp>
    </p:spTree>
  </p:cSld>
  <p:clrMapOvr>
    <a:masterClrMapping/>
  </p:clrMapOvr>
  <p:transition advTm="8000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dirty="0" smtClean="0"/>
              <a:t>Katedra do Badań nad Przekładem </a:t>
            </a:r>
            <a:br>
              <a:rPr lang="pl-PL" sz="4000" dirty="0" smtClean="0"/>
            </a:br>
            <a:r>
              <a:rPr lang="pl-PL" sz="4000" dirty="0" smtClean="0"/>
              <a:t>i Komunikacją Międzykulturową</a:t>
            </a:r>
            <a:endParaRPr lang="pl-PL" sz="4000" dirty="0"/>
          </a:p>
        </p:txBody>
      </p:sp>
      <p:pic>
        <p:nvPicPr>
          <p:cNvPr id="4" name="Symbol zastępczy zawartości 3" descr="european-commission-fund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8671279" cy="4752528"/>
          </a:xfrm>
        </p:spPr>
      </p:pic>
    </p:spTree>
  </p:cSld>
  <p:clrMapOvr>
    <a:masterClrMapping/>
  </p:clrMapOvr>
  <p:transition advTm="8000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dirty="0" smtClean="0"/>
              <a:t>Katedra do Badań nad Przekładem </a:t>
            </a:r>
            <a:br>
              <a:rPr lang="pl-PL" sz="4000" dirty="0" smtClean="0"/>
            </a:br>
            <a:r>
              <a:rPr lang="pl-PL" sz="4000" dirty="0" smtClean="0"/>
              <a:t>i Komunikacją Międzykulturową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3600" dirty="0" smtClean="0"/>
              <a:t>Oto jak wyglądają nasze kabiny do tłumaczenia. Ty też możesz się w nich znaleźć. Nie musisz już wchodzić do szafy, by pogadać do siebie. Wystarczy, że zapiszesz się na zajęcia z tłumaczenia symultanicznego</a:t>
            </a:r>
            <a:endParaRPr lang="pl-PL" sz="3600" dirty="0"/>
          </a:p>
        </p:txBody>
      </p:sp>
    </p:spTree>
  </p:cSld>
  <p:clrMapOvr>
    <a:masterClrMapping/>
  </p:clrMapOvr>
  <p:transition advTm="8000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dirty="0" smtClean="0"/>
              <a:t>Katedra do Badań nad Przekładem </a:t>
            </a:r>
            <a:br>
              <a:rPr lang="pl-PL" sz="4000" dirty="0" smtClean="0"/>
            </a:br>
            <a:r>
              <a:rPr lang="pl-PL" sz="4000" dirty="0" smtClean="0"/>
              <a:t>i Komunikacją Międzykulturową</a:t>
            </a:r>
            <a:endParaRPr lang="pl-PL" sz="4000" dirty="0"/>
          </a:p>
        </p:txBody>
      </p:sp>
      <p:pic>
        <p:nvPicPr>
          <p:cNvPr id="6" name="Symbol zastępczy zawartości 5" descr="FB picasa1 lab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7865626" cy="4916016"/>
          </a:xfrm>
        </p:spPr>
      </p:pic>
    </p:spTree>
  </p:cSld>
  <p:clrMapOvr>
    <a:masterClrMapping/>
  </p:clrMapOvr>
  <p:transition advTm="8000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dirty="0" smtClean="0"/>
              <a:t>Katedra do Badań nad Przekładem </a:t>
            </a:r>
            <a:br>
              <a:rPr lang="pl-PL" sz="4000" dirty="0" smtClean="0"/>
            </a:br>
            <a:r>
              <a:rPr lang="pl-PL" sz="4000" dirty="0" smtClean="0"/>
              <a:t>i Komunikacją Międzykulturową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Czy wiecie, że osoby niewidome i niewidzące też chodzą do kina i  do teatru? Żeby w pełni móc uczestniczyć w kulturze sięgają po </a:t>
            </a:r>
            <a:r>
              <a:rPr lang="pl-PL" dirty="0" err="1" smtClean="0"/>
              <a:t>audiodeskrypcję</a:t>
            </a:r>
            <a:r>
              <a:rPr lang="pl-PL" dirty="0" smtClean="0"/>
              <a:t> - specjalny opis, który pomaga im podążać za fabułą. My </a:t>
            </a:r>
            <a:r>
              <a:rPr lang="pl-PL" dirty="0" err="1" smtClean="0"/>
              <a:t>audiodeskrypcję</a:t>
            </a:r>
            <a:r>
              <a:rPr lang="pl-PL" dirty="0" smtClean="0"/>
              <a:t> uważamy za szczególny rodzaj tłumaczenia i dlatego zajmujemy się nią w Katedrze do Badań nad Przekładem i Komunikacją Międzykulturową. 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advTm="8000"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ł">
  <a:themeElements>
    <a:clrScheme name="Moduł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ł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229</TotalTime>
  <Words>407</Words>
  <Application>Microsoft Office PowerPoint</Application>
  <PresentationFormat>Pokaz na ekranie (4:3)</PresentationFormat>
  <Paragraphs>45</Paragraphs>
  <Slides>17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Moduł</vt:lpstr>
      <vt:lpstr>Katedra do Badań nad Przekładem  i Komunikacją Międzykulturową</vt:lpstr>
      <vt:lpstr>Katedra do Badań nad Przekładem  i Komunikacją Międzykulturową</vt:lpstr>
      <vt:lpstr>Katedra do Badań nad Przekładem  i Komunikacją Międzykulturową</vt:lpstr>
      <vt:lpstr>Katedra do Badań nad Przekładem  i Komunikacją Międzykulturową</vt:lpstr>
      <vt:lpstr>Katedra do Badań nad Przekładem  i Komunikacją Międzykulturową</vt:lpstr>
      <vt:lpstr>Katedra do Badań nad Przekładem  i Komunikacją Międzykulturową</vt:lpstr>
      <vt:lpstr>Katedra do Badań nad Przekładem  i Komunikacją Międzykulturową</vt:lpstr>
      <vt:lpstr>Katedra do Badań nad Przekładem  i Komunikacją Międzykulturową</vt:lpstr>
      <vt:lpstr>Katedra do Badań nad Przekładem  i Komunikacją Międzykulturową</vt:lpstr>
      <vt:lpstr>Katedra do Badań nad Przekładem  i Komunikacją Międzykulturową</vt:lpstr>
      <vt:lpstr>Katedra do Badań nad Przekładem  i Komunikacją Międzykulturową</vt:lpstr>
      <vt:lpstr>Katedra do Badań nad Przekładem  i Komunikacją Międzykulturową</vt:lpstr>
      <vt:lpstr>Katedra do Badań nad Przekładem  i Komunikacją Międzykulturową</vt:lpstr>
      <vt:lpstr>Katedra do Badań nad Przekładem  i Komunikacją Międzykulturową</vt:lpstr>
      <vt:lpstr>Katedra do Badań nad Przekładem  i Komunikacją Międzykulturową</vt:lpstr>
      <vt:lpstr>Katedra do Badań nad Przekładem  i Komunikacją Międzykulturową</vt:lpstr>
      <vt:lpstr>Katedra do Badań nad Przekładem  i Komunikacją Międzykulturową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Katedra do Badań nad Przekładem  i Komunikacją Międzykulturową</dc:title>
  <dc:creator>Monika Curyło</dc:creator>
  <cp:lastModifiedBy>Monika Curyło</cp:lastModifiedBy>
  <cp:revision>35</cp:revision>
  <dcterms:created xsi:type="dcterms:W3CDTF">2015-03-01T20:35:44Z</dcterms:created>
  <dcterms:modified xsi:type="dcterms:W3CDTF">2015-03-29T14:37:23Z</dcterms:modified>
</cp:coreProperties>
</file>