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AD45-DB28-7E45-96FA-36B6CCFAC061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40B-C494-5C47-908D-DF8A3CDD82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67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AD45-DB28-7E45-96FA-36B6CCFAC061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40B-C494-5C47-908D-DF8A3CDD82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323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AD45-DB28-7E45-96FA-36B6CCFAC061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40B-C494-5C47-908D-DF8A3CDD82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807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AD45-DB28-7E45-96FA-36B6CCFAC061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40B-C494-5C47-908D-DF8A3CDD82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49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AD45-DB28-7E45-96FA-36B6CCFAC061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40B-C494-5C47-908D-DF8A3CDD82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84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AD45-DB28-7E45-96FA-36B6CCFAC061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40B-C494-5C47-908D-DF8A3CDD82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330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AD45-DB28-7E45-96FA-36B6CCFAC061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40B-C494-5C47-908D-DF8A3CDD82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698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AD45-DB28-7E45-96FA-36B6CCFAC061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40B-C494-5C47-908D-DF8A3CDD82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60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AD45-DB28-7E45-96FA-36B6CCFAC061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40B-C494-5C47-908D-DF8A3CDD82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868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AD45-DB28-7E45-96FA-36B6CCFAC061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40B-C494-5C47-908D-DF8A3CDD82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364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AD45-DB28-7E45-96FA-36B6CCFAC061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40B-C494-5C47-908D-DF8A3CDD82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802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DAD45-DB28-7E45-96FA-36B6CCFAC061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9340B-C494-5C47-908D-DF8A3CDD82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483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wrotnikraka.pl/badania-kliniczne-lekow-na-raka-fazy-osrodki/" TargetMode="External"/><Relationship Id="rId7" Type="http://schemas.openxmlformats.org/officeDocument/2006/relationships/hyperlink" Target="http://biotechnologia.pl/" TargetMode="External"/><Relationship Id="rId2" Type="http://schemas.openxmlformats.org/officeDocument/2006/relationships/hyperlink" Target="http://ansm.sante.fr/Declarer-un-effet-indesirable/Pharmacovigilance/Organisation-de-la-pharmacovigilance-nationale/(offset)/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da.gov/Drugs/InformationOnDrugs/ucm135821.htm" TargetMode="External"/><Relationship Id="rId5" Type="http://schemas.openxmlformats.org/officeDocument/2006/relationships/hyperlink" Target="https://www.drugbank.ca/" TargetMode="External"/><Relationship Id="rId4" Type="http://schemas.openxmlformats.org/officeDocument/2006/relationships/hyperlink" Target="http://www.forum-onkologiczne.com.p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otm.gov.pl/www/" TargetMode="External"/><Relationship Id="rId7" Type="http://schemas.openxmlformats.org/officeDocument/2006/relationships/hyperlink" Target="http://www.ema.europa.eu/ema/index.jsp?curl=pages/includes/medicines/medicines_landing_page.jsp&amp;mid" TargetMode="External"/><Relationship Id="rId2" Type="http://schemas.openxmlformats.org/officeDocument/2006/relationships/hyperlink" Target="http://www.who.int/classifications/icd/e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ihlibrary.nih.gov/search/site?f%5b0%5d=im_field_resource_type:0&amp;srchType=OnlineJournals" TargetMode="External"/><Relationship Id="rId5" Type="http://schemas.openxmlformats.org/officeDocument/2006/relationships/hyperlink" Target="http://www.cochranelibrary.com/" TargetMode="External"/><Relationship Id="rId4" Type="http://schemas.openxmlformats.org/officeDocument/2006/relationships/hyperlink" Target="http://www.chu-rouen.fr/cismef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54" y="1236479"/>
            <a:ext cx="7971838" cy="2933172"/>
          </a:xfrm>
        </p:spPr>
      </p:pic>
    </p:spTree>
    <p:extLst>
      <p:ext uri="{BB962C8B-B14F-4D97-AF65-F5344CB8AC3E}">
        <p14:creationId xmlns:p14="http://schemas.microsoft.com/office/powerpoint/2010/main" val="299330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Tekstowe 3"/>
          <p:cNvSpPr txBox="1"/>
          <p:nvPr/>
        </p:nvSpPr>
        <p:spPr>
          <a:xfrm>
            <a:off x="762000" y="825500"/>
            <a:ext cx="75692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 </a:t>
            </a:r>
            <a:endParaRPr lang="pl-PL" dirty="0" smtClean="0"/>
          </a:p>
          <a:p>
            <a:r>
              <a:rPr lang="cs-CZ" dirty="0" smtClean="0">
                <a:hlinkClick r:id="rId2"/>
              </a:rPr>
              <a:t>http://ansm.sante.fr/Declarer-un-effet-indesirable/Pharmacovigilance/Organisation-de-la-pharmacovigilance-nationale/(offset)/0</a:t>
            </a:r>
            <a:r>
              <a:rPr lang="cs-CZ" dirty="0" smtClean="0"/>
              <a:t> </a:t>
            </a:r>
            <a:endParaRPr lang="pl-PL" dirty="0" smtClean="0"/>
          </a:p>
          <a:p>
            <a:r>
              <a:rPr lang="cs-CZ" dirty="0" smtClean="0"/>
              <a:t> </a:t>
            </a:r>
            <a:endParaRPr lang="pl-PL" dirty="0" smtClean="0"/>
          </a:p>
          <a:p>
            <a:r>
              <a:rPr lang="cs-CZ" u="sng" dirty="0" smtClean="0">
                <a:hlinkClick r:id="rId3"/>
              </a:rPr>
              <a:t>https://www.zwrotnikraka.pl/badania-kliniczne-lekow-na-raka-fazy-osrodki/</a:t>
            </a:r>
            <a:endParaRPr lang="pl-PL" dirty="0" smtClean="0"/>
          </a:p>
          <a:p>
            <a:r>
              <a:rPr lang="cs-CZ" dirty="0" smtClean="0"/>
              <a:t> </a:t>
            </a:r>
            <a:endParaRPr lang="pl-PL" dirty="0" smtClean="0"/>
          </a:p>
          <a:p>
            <a:r>
              <a:rPr lang="cs-CZ" u="sng" dirty="0" smtClean="0">
                <a:hlinkClick r:id="rId4"/>
              </a:rPr>
              <a:t>http://www.forum-onkologiczne.com.pl/</a:t>
            </a:r>
            <a:endParaRPr lang="pl-PL" dirty="0" smtClean="0"/>
          </a:p>
          <a:p>
            <a:r>
              <a:rPr lang="cs-CZ" dirty="0" smtClean="0"/>
              <a:t> </a:t>
            </a:r>
            <a:endParaRPr lang="pl-PL" dirty="0" smtClean="0"/>
          </a:p>
          <a:p>
            <a:r>
              <a:rPr lang="cs-CZ" u="sng" dirty="0" smtClean="0">
                <a:hlinkClick r:id="rId5"/>
              </a:rPr>
              <a:t>https</a:t>
            </a:r>
            <a:r>
              <a:rPr lang="cs-CZ" u="sng" dirty="0">
                <a:hlinkClick r:id="rId5"/>
              </a:rPr>
              <a:t>://www.drugbank.ca/</a:t>
            </a:r>
            <a:endParaRPr lang="pl-PL" dirty="0"/>
          </a:p>
          <a:p>
            <a:r>
              <a:rPr lang="cs-CZ" dirty="0"/>
              <a:t> </a:t>
            </a:r>
            <a:endParaRPr lang="pl-PL" dirty="0"/>
          </a:p>
          <a:p>
            <a:r>
              <a:rPr lang="cs-CZ" u="sng" dirty="0">
                <a:hlinkClick r:id="rId6"/>
              </a:rPr>
              <a:t>https://www.fda.gov/Drugs/InformationOnDrugs/ucm135821.</a:t>
            </a:r>
            <a:r>
              <a:rPr lang="cs-CZ" u="sng" dirty="0" smtClean="0">
                <a:hlinkClick r:id="rId6"/>
              </a:rPr>
              <a:t>htm</a:t>
            </a:r>
            <a:endParaRPr lang="cs-CZ" u="sng" dirty="0" smtClean="0"/>
          </a:p>
          <a:p>
            <a:endParaRPr lang="pl-PL" dirty="0"/>
          </a:p>
          <a:p>
            <a:r>
              <a:rPr lang="pl-PL" dirty="0" smtClean="0">
                <a:hlinkClick r:id="rId7"/>
              </a:rPr>
              <a:t>http://biotechnologia.pl/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err="1"/>
              <a:t>r</a:t>
            </a:r>
            <a:r>
              <a:rPr lang="pl-PL" dirty="0" err="1" smtClean="0"/>
              <a:t>elated:http</a:t>
            </a:r>
            <a:r>
              <a:rPr lang="pl-PL" dirty="0" smtClean="0"/>
              <a:t>://</a:t>
            </a:r>
            <a:r>
              <a:rPr lang="pl-PL" dirty="0" err="1" smtClean="0"/>
              <a:t>mtsamples.com</a:t>
            </a:r>
            <a:r>
              <a:rPr lang="pl-PL" dirty="0" smtClean="0"/>
              <a:t>/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76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Tekstowe 3"/>
          <p:cNvSpPr txBox="1"/>
          <p:nvPr/>
        </p:nvSpPr>
        <p:spPr>
          <a:xfrm>
            <a:off x="838200" y="812800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RODZAJE TŁUMACZEŃ – PISEMNE</a:t>
            </a:r>
          </a:p>
          <a:p>
            <a:pPr algn="ctr"/>
            <a:endParaRPr lang="pl-PL" sz="3600" b="1" dirty="0"/>
          </a:p>
          <a:p>
            <a:pPr algn="ctr"/>
            <a:r>
              <a:rPr lang="pl-PL" sz="3200" b="1" dirty="0" smtClean="0"/>
              <a:t>Wyniki badań laboratoryjnych i obrazowych</a:t>
            </a:r>
          </a:p>
          <a:p>
            <a:pPr algn="ctr"/>
            <a:r>
              <a:rPr lang="pl-PL" sz="3200" b="1" dirty="0" smtClean="0"/>
              <a:t>Wyniki sekcji zwłok </a:t>
            </a:r>
          </a:p>
          <a:p>
            <a:pPr algn="ctr"/>
            <a:r>
              <a:rPr lang="pl-PL" sz="3200" b="1" dirty="0" smtClean="0"/>
              <a:t>Artykuły naukowe</a:t>
            </a:r>
          </a:p>
          <a:p>
            <a:pPr algn="ctr"/>
            <a:r>
              <a:rPr lang="pl-PL" sz="3200" b="1" dirty="0" smtClean="0"/>
              <a:t>Prace naukowe na stopień</a:t>
            </a:r>
          </a:p>
          <a:p>
            <a:pPr algn="ctr"/>
            <a:r>
              <a:rPr lang="pl-PL" sz="3200" b="1" dirty="0" smtClean="0"/>
              <a:t>Dokumentacja lecznictwa szpitalnego</a:t>
            </a:r>
          </a:p>
          <a:p>
            <a:pPr algn="ctr"/>
            <a:r>
              <a:rPr lang="pl-PL" sz="3200" b="1" dirty="0" smtClean="0"/>
              <a:t>Protokoły badań klinicznych</a:t>
            </a:r>
          </a:p>
          <a:p>
            <a:pPr algn="ctr"/>
            <a:r>
              <a:rPr lang="pl-PL" sz="3200" b="1" dirty="0" smtClean="0"/>
              <a:t>Raporty oceny leków</a:t>
            </a:r>
          </a:p>
          <a:p>
            <a:pPr algn="ctr"/>
            <a:endParaRPr lang="pl-PL" sz="3200" b="1" dirty="0" smtClean="0"/>
          </a:p>
          <a:p>
            <a:pPr algn="ctr"/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50945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Tekstowe 3"/>
          <p:cNvSpPr txBox="1"/>
          <p:nvPr/>
        </p:nvSpPr>
        <p:spPr>
          <a:xfrm>
            <a:off x="838200" y="812800"/>
            <a:ext cx="800100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RODZAJE TŁUMACZEŃ – PISEMNE</a:t>
            </a:r>
          </a:p>
          <a:p>
            <a:pPr algn="ctr"/>
            <a:endParaRPr lang="pl-PL" sz="3600" b="1" dirty="0"/>
          </a:p>
          <a:p>
            <a:pPr algn="ctr"/>
            <a:r>
              <a:rPr lang="pl-PL" sz="3200" b="1" dirty="0" smtClean="0"/>
              <a:t>Ulotki leków</a:t>
            </a:r>
          </a:p>
          <a:p>
            <a:pPr algn="ctr"/>
            <a:r>
              <a:rPr lang="pl-PL" sz="3200" b="1" dirty="0" smtClean="0"/>
              <a:t>Dyplomy</a:t>
            </a:r>
          </a:p>
          <a:p>
            <a:pPr algn="ctr"/>
            <a:r>
              <a:rPr lang="pl-PL" sz="3200" b="1" dirty="0" smtClean="0"/>
              <a:t>Suplementy do dyplomów</a:t>
            </a:r>
          </a:p>
          <a:p>
            <a:pPr algn="ctr"/>
            <a:r>
              <a:rPr lang="pl-PL" sz="3200" b="1" dirty="0" smtClean="0"/>
              <a:t>Dzienniczki praktyk</a:t>
            </a:r>
          </a:p>
          <a:p>
            <a:pPr algn="ctr"/>
            <a:r>
              <a:rPr lang="pl-PL" sz="3200" b="1" dirty="0" smtClean="0"/>
              <a:t>Listy polecające</a:t>
            </a:r>
          </a:p>
          <a:p>
            <a:pPr algn="ctr"/>
            <a:r>
              <a:rPr lang="pl-PL" sz="3200" b="1" dirty="0" smtClean="0"/>
              <a:t>Korespondencja z placówkami opieki medycznej</a:t>
            </a:r>
          </a:p>
          <a:p>
            <a:pPr algn="ctr"/>
            <a:r>
              <a:rPr lang="pl-PL" sz="3200" b="1" dirty="0" smtClean="0"/>
              <a:t>Patenty</a:t>
            </a:r>
          </a:p>
          <a:p>
            <a:pPr algn="ctr"/>
            <a:endParaRPr lang="pl-PL" sz="3200" b="1" dirty="0" smtClean="0"/>
          </a:p>
          <a:p>
            <a:pPr algn="ctr"/>
            <a:endParaRPr lang="pl-PL" sz="3200" b="1" dirty="0" smtClean="0"/>
          </a:p>
          <a:p>
            <a:pPr algn="ctr"/>
            <a:endParaRPr lang="pl-PL" sz="3200" b="1" dirty="0" smtClean="0"/>
          </a:p>
          <a:p>
            <a:pPr algn="ctr"/>
            <a:endParaRPr lang="pl-PL" sz="3200" b="1" dirty="0" smtClean="0"/>
          </a:p>
          <a:p>
            <a:pPr algn="ctr"/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4470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Tekstowe 3"/>
          <p:cNvSpPr txBox="1"/>
          <p:nvPr/>
        </p:nvSpPr>
        <p:spPr>
          <a:xfrm>
            <a:off x="838200" y="812800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RODZAJE TŁUMACZEŃ – USTNE</a:t>
            </a:r>
          </a:p>
          <a:p>
            <a:pPr algn="ctr"/>
            <a:endParaRPr lang="pl-PL" sz="3600" b="1" dirty="0"/>
          </a:p>
          <a:p>
            <a:pPr algn="ctr"/>
            <a:r>
              <a:rPr lang="pl-PL" sz="3200" b="1" dirty="0" smtClean="0"/>
              <a:t>Konferencje naukowe</a:t>
            </a:r>
          </a:p>
          <a:p>
            <a:pPr algn="ctr"/>
            <a:r>
              <a:rPr lang="pl-PL" sz="3200" b="1" dirty="0" smtClean="0"/>
              <a:t>Warsztaty </a:t>
            </a:r>
          </a:p>
          <a:p>
            <a:pPr algn="ctr"/>
            <a:r>
              <a:rPr lang="pl-PL" sz="3200" b="1" dirty="0" smtClean="0"/>
              <a:t>Konsultacje medyczne na żywo</a:t>
            </a:r>
          </a:p>
          <a:p>
            <a:pPr algn="ctr"/>
            <a:r>
              <a:rPr lang="pl-PL" sz="3200" b="1" dirty="0" smtClean="0"/>
              <a:t>Ekspertyzy prowadzone przez biegłych</a:t>
            </a:r>
          </a:p>
          <a:p>
            <a:pPr algn="ctr"/>
            <a:r>
              <a:rPr lang="pl-PL" sz="3200" b="1" dirty="0" smtClean="0"/>
              <a:t>Tłumaczenia telefoniczne</a:t>
            </a:r>
          </a:p>
          <a:p>
            <a:pPr algn="ctr"/>
            <a:r>
              <a:rPr lang="pl-PL" sz="3200" b="1" dirty="0" smtClean="0"/>
              <a:t>Tłumaczenia w środowisku penitencjarnym</a:t>
            </a:r>
          </a:p>
          <a:p>
            <a:pPr algn="ctr"/>
            <a:r>
              <a:rPr lang="pl-PL" sz="3200" b="1" dirty="0" smtClean="0"/>
              <a:t>Tłumaczenia sądowe</a:t>
            </a:r>
          </a:p>
          <a:p>
            <a:pPr algn="ctr"/>
            <a:endParaRPr lang="pl-PL" sz="3200" b="1" dirty="0" smtClean="0"/>
          </a:p>
          <a:p>
            <a:pPr algn="ctr"/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4470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Tekstowe 3"/>
          <p:cNvSpPr txBox="1"/>
          <p:nvPr/>
        </p:nvSpPr>
        <p:spPr>
          <a:xfrm>
            <a:off x="838200" y="812800"/>
            <a:ext cx="8001000" cy="6186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USŁUGI Z POGRANICZA INFOBROKERINGU</a:t>
            </a:r>
          </a:p>
          <a:p>
            <a:pPr algn="ctr"/>
            <a:endParaRPr lang="pl-PL" sz="3600" b="1" dirty="0"/>
          </a:p>
          <a:p>
            <a:pPr algn="ctr"/>
            <a:r>
              <a:rPr lang="pl-PL" sz="3200" b="1" dirty="0" smtClean="0"/>
              <a:t>Poszukiwanie prelegentów/partnerów </a:t>
            </a:r>
          </a:p>
          <a:p>
            <a:pPr algn="ctr"/>
            <a:r>
              <a:rPr lang="pl-PL" sz="3200" b="1" dirty="0" smtClean="0"/>
              <a:t>na konferencje naukowe</a:t>
            </a:r>
          </a:p>
          <a:p>
            <a:pPr algn="ctr"/>
            <a:r>
              <a:rPr lang="pl-PL" sz="3200" b="1" dirty="0" smtClean="0"/>
              <a:t>Wyszukiwanie piśmiennictwa</a:t>
            </a:r>
          </a:p>
          <a:p>
            <a:pPr algn="ctr"/>
            <a:r>
              <a:rPr lang="pl-PL" sz="3200" b="1" dirty="0" smtClean="0"/>
              <a:t>Wyszukiwanie badań klinicznych</a:t>
            </a:r>
          </a:p>
          <a:p>
            <a:pPr algn="ctr"/>
            <a:r>
              <a:rPr lang="pl-PL" sz="3200" b="1" dirty="0" smtClean="0"/>
              <a:t>Doradztwo w strategiach publikacyjnych naukowców</a:t>
            </a:r>
          </a:p>
          <a:p>
            <a:pPr algn="ctr"/>
            <a:r>
              <a:rPr lang="pl-PL" sz="3200" b="1" dirty="0" smtClean="0"/>
              <a:t>Analizy bibliometryczne</a:t>
            </a:r>
          </a:p>
          <a:p>
            <a:pPr algn="ctr"/>
            <a:endParaRPr lang="pl-PL" sz="3200" b="1" dirty="0" smtClean="0"/>
          </a:p>
          <a:p>
            <a:pPr algn="ctr"/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40485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Tekstowe 3"/>
          <p:cNvSpPr txBox="1"/>
          <p:nvPr/>
        </p:nvSpPr>
        <p:spPr>
          <a:xfrm>
            <a:off x="838200" y="812800"/>
            <a:ext cx="800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USŁUGI Z POGRANICZA TRANSFERU TECHNOLOGII/INNOWACJI</a:t>
            </a:r>
          </a:p>
          <a:p>
            <a:pPr algn="ctr"/>
            <a:endParaRPr lang="pl-PL" sz="3600" b="1" dirty="0"/>
          </a:p>
          <a:p>
            <a:pPr algn="ctr"/>
            <a:r>
              <a:rPr lang="pl-PL" sz="3200" b="1" dirty="0" smtClean="0"/>
              <a:t>Wyszukiwanie partnerów do konsorcjów wdrożeniowych</a:t>
            </a:r>
          </a:p>
          <a:p>
            <a:pPr algn="ctr"/>
            <a:r>
              <a:rPr lang="pl-PL" sz="3200" b="1" dirty="0" smtClean="0"/>
              <a:t>Networking</a:t>
            </a:r>
          </a:p>
          <a:p>
            <a:pPr algn="ctr"/>
            <a:r>
              <a:rPr lang="pl-PL" sz="3200" b="1" dirty="0" smtClean="0"/>
              <a:t>Badania jakościowe</a:t>
            </a:r>
          </a:p>
          <a:p>
            <a:pPr algn="ctr"/>
            <a:endParaRPr lang="pl-PL" sz="3200" b="1" dirty="0" smtClean="0"/>
          </a:p>
          <a:p>
            <a:pPr algn="ctr"/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89185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Tekstowe 3"/>
          <p:cNvSpPr txBox="1"/>
          <p:nvPr/>
        </p:nvSpPr>
        <p:spPr>
          <a:xfrm>
            <a:off x="838200" y="812800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WARSZTAT</a:t>
            </a:r>
          </a:p>
          <a:p>
            <a:pPr algn="ctr"/>
            <a:endParaRPr lang="pl-PL" sz="3600" b="1" dirty="0"/>
          </a:p>
          <a:p>
            <a:pPr algn="ctr"/>
            <a:r>
              <a:rPr lang="pl-PL" sz="3600" b="1" dirty="0" smtClean="0"/>
              <a:t>Pamięć tłumaczeniowa (CAT)</a:t>
            </a:r>
          </a:p>
          <a:p>
            <a:pPr algn="ctr"/>
            <a:r>
              <a:rPr lang="pl-PL" sz="3600" b="1" dirty="0" smtClean="0"/>
              <a:t>Teksty paralelne</a:t>
            </a:r>
          </a:p>
          <a:p>
            <a:pPr algn="ctr"/>
            <a:r>
              <a:rPr lang="pl-PL" sz="3600" b="1" dirty="0" smtClean="0"/>
              <a:t>Źródła relewantne do treści i charakteru zlecenia</a:t>
            </a:r>
            <a:endParaRPr lang="pl-PL" sz="3200" b="1" dirty="0" smtClean="0"/>
          </a:p>
          <a:p>
            <a:pPr algn="ctr"/>
            <a:endParaRPr lang="pl-PL" sz="3200" b="1" dirty="0" smtClean="0"/>
          </a:p>
          <a:p>
            <a:pPr algn="ctr"/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89185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Tekstowe 3"/>
          <p:cNvSpPr txBox="1"/>
          <p:nvPr/>
        </p:nvSpPr>
        <p:spPr>
          <a:xfrm>
            <a:off x="838200" y="812800"/>
            <a:ext cx="8001000" cy="606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WARSZTAT - ŹRÓDŁA</a:t>
            </a:r>
          </a:p>
          <a:p>
            <a:pPr algn="ctr"/>
            <a:endParaRPr lang="pl-PL" sz="3600" b="1" dirty="0" smtClean="0"/>
          </a:p>
          <a:p>
            <a:pPr algn="ctr"/>
            <a:r>
              <a:rPr lang="pl-PL" sz="3600" b="1" dirty="0" smtClean="0"/>
              <a:t>Witryny akademickich bibliotek medycznych</a:t>
            </a:r>
          </a:p>
          <a:p>
            <a:pPr algn="ctr"/>
            <a:r>
              <a:rPr lang="pl-PL" sz="3600" b="1" dirty="0" err="1" smtClean="0"/>
              <a:t>Ibuk.pl</a:t>
            </a:r>
            <a:r>
              <a:rPr lang="pl-PL" sz="3600" b="1" dirty="0" smtClean="0"/>
              <a:t> </a:t>
            </a:r>
            <a:r>
              <a:rPr lang="pl-PL" sz="3600" b="1" dirty="0" err="1" smtClean="0"/>
              <a:t>ibuk</a:t>
            </a:r>
            <a:r>
              <a:rPr lang="pl-PL" sz="3600" b="1" dirty="0" smtClean="0"/>
              <a:t> Libra</a:t>
            </a:r>
          </a:p>
          <a:p>
            <a:pPr algn="ctr"/>
            <a:r>
              <a:rPr lang="pl-PL" sz="3600" b="1" dirty="0" smtClean="0"/>
              <a:t>Zasoby Open Access</a:t>
            </a:r>
          </a:p>
          <a:p>
            <a:pPr algn="ctr"/>
            <a:r>
              <a:rPr lang="pl-PL" sz="3600" b="1" dirty="0" smtClean="0"/>
              <a:t>Google </a:t>
            </a:r>
            <a:r>
              <a:rPr lang="pl-PL" sz="3600" b="1" dirty="0" err="1" smtClean="0"/>
              <a:t>Books</a:t>
            </a:r>
            <a:endParaRPr lang="pl-PL" sz="3600" b="1" dirty="0" smtClean="0"/>
          </a:p>
          <a:p>
            <a:pPr algn="ctr"/>
            <a:r>
              <a:rPr lang="pl-PL" sz="3600" b="1" dirty="0" err="1" smtClean="0"/>
              <a:t>YouTube</a:t>
            </a:r>
            <a:endParaRPr lang="pl-PL" sz="3600" b="1" dirty="0" smtClean="0"/>
          </a:p>
          <a:p>
            <a:pPr algn="ctr"/>
            <a:r>
              <a:rPr lang="pl-PL" sz="3600" b="1" dirty="0" err="1" smtClean="0"/>
              <a:t>CanalU</a:t>
            </a:r>
            <a:endParaRPr lang="pl-PL" sz="3600" b="1" dirty="0"/>
          </a:p>
          <a:p>
            <a:pPr algn="ctr"/>
            <a:endParaRPr lang="pl-PL" sz="3200" b="1" dirty="0" smtClean="0"/>
          </a:p>
          <a:p>
            <a:pPr algn="ctr"/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89185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Tekstowe 3"/>
          <p:cNvSpPr txBox="1"/>
          <p:nvPr/>
        </p:nvSpPr>
        <p:spPr>
          <a:xfrm>
            <a:off x="762000" y="825500"/>
            <a:ext cx="75692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://www.who.int/classifications/icd/en/</a:t>
            </a:r>
            <a:r>
              <a:rPr lang="cs-CZ" dirty="0"/>
              <a:t> </a:t>
            </a:r>
            <a:endParaRPr lang="pl-PL" dirty="0"/>
          </a:p>
          <a:p>
            <a:r>
              <a:rPr lang="cs-CZ" dirty="0"/>
              <a:t> </a:t>
            </a:r>
            <a:endParaRPr lang="pl-PL" dirty="0"/>
          </a:p>
          <a:p>
            <a:r>
              <a:rPr lang="cs-CZ" dirty="0">
                <a:hlinkClick r:id="rId3"/>
              </a:rPr>
              <a:t>http://www.aotm.gov.pl/www/</a:t>
            </a:r>
            <a:r>
              <a:rPr lang="cs-CZ" dirty="0"/>
              <a:t> </a:t>
            </a:r>
            <a:endParaRPr lang="pl-PL" dirty="0"/>
          </a:p>
          <a:p>
            <a:r>
              <a:rPr lang="cs-CZ" dirty="0"/>
              <a:t> </a:t>
            </a:r>
            <a:endParaRPr lang="pl-PL" dirty="0"/>
          </a:p>
          <a:p>
            <a:r>
              <a:rPr lang="cs-CZ" dirty="0">
                <a:hlinkClick r:id="rId4"/>
              </a:rPr>
              <a:t>http://www.chu-rouen.fr/cismef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 </a:t>
            </a:r>
            <a:endParaRPr lang="pl-PL" dirty="0"/>
          </a:p>
          <a:p>
            <a:r>
              <a:rPr lang="cs-CZ" dirty="0"/>
              <a:t> </a:t>
            </a:r>
            <a:endParaRPr lang="pl-PL" dirty="0"/>
          </a:p>
          <a:p>
            <a:r>
              <a:rPr lang="cs-CZ" dirty="0">
                <a:hlinkClick r:id="rId5"/>
              </a:rPr>
              <a:t>http://www.cochranelibrary.com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endParaRPr lang="pl-PL" dirty="0"/>
          </a:p>
          <a:p>
            <a:r>
              <a:rPr lang="cs-CZ" dirty="0"/>
              <a:t> </a:t>
            </a:r>
            <a:endParaRPr lang="pl-PL" dirty="0"/>
          </a:p>
          <a:p>
            <a:r>
              <a:rPr lang="cs-CZ" dirty="0">
                <a:hlinkClick r:id="rId6"/>
              </a:rPr>
              <a:t>https://www.nihlibrary.nih.gov/search/site?f%255B0%255D=im_field_resource_type%3A0&amp;srchType=OnlineJournals</a:t>
            </a:r>
            <a:r>
              <a:rPr lang="cs-CZ" dirty="0"/>
              <a:t> </a:t>
            </a:r>
            <a:endParaRPr lang="pl-PL" dirty="0"/>
          </a:p>
          <a:p>
            <a:r>
              <a:rPr lang="cs-CZ" dirty="0"/>
              <a:t> </a:t>
            </a:r>
            <a:endParaRPr lang="pl-PL" dirty="0"/>
          </a:p>
          <a:p>
            <a:r>
              <a:rPr lang="cs-CZ" dirty="0">
                <a:hlinkClick r:id="rId7"/>
              </a:rPr>
              <a:t>http://www.ema.europa.eu/ema/index.jsp?curl=pages/includes/medicines/medicines_landing_page.jsp&amp;mid</a:t>
            </a:r>
            <a:r>
              <a:rPr lang="cs-CZ" dirty="0"/>
              <a:t>= </a:t>
            </a:r>
            <a:endParaRPr lang="pl-PL" dirty="0"/>
          </a:p>
          <a:p>
            <a:r>
              <a:rPr lang="cs-CZ" dirty="0"/>
              <a:t> 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71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140</Words>
  <Application>Microsoft Office PowerPoint</Application>
  <PresentationFormat>Pokaz na ekranie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Korycińska-Huras</dc:creator>
  <cp:lastModifiedBy>Monika Curyło</cp:lastModifiedBy>
  <cp:revision>7</cp:revision>
  <dcterms:created xsi:type="dcterms:W3CDTF">2018-06-06T12:01:07Z</dcterms:created>
  <dcterms:modified xsi:type="dcterms:W3CDTF">2018-06-06T21:34:56Z</dcterms:modified>
</cp:coreProperties>
</file>